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0" r:id="rId2"/>
    <p:sldId id="271" r:id="rId3"/>
    <p:sldId id="272" r:id="rId4"/>
    <p:sldId id="273" r:id="rId5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F"/>
    <a:srgbClr val="CCFFFF"/>
    <a:srgbClr val="E32DC0"/>
    <a:srgbClr val="D8389F"/>
    <a:srgbClr val="FF5050"/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ลักษณะ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ลักษณะสีอ่อน 2 - เน้น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46F890A9-2807-4EBB-B81D-B2AA78EC7F39}" styleName="ลักษณะสีเข้ม 2 - เน้น 5/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ลักษณะสีปานกลาง 1 - เน้น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ลักษณะสีอ่อน 2 - เน้น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ลักษณะสีอ่อน 2 - เน้น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ลักษณะสีอ่อน 2 - เน้น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ลักษณะสีปานกลาง 4 - เน้น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0A1B5D5-9B99-4C35-A422-299274C87663}" styleName="ลักษณะสีปานกลาง 1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ลักษณะ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ลักษณะสีอ่อ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ลักษณะชุดรูปแบบ 1 - เน้น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D083AE6-46FA-4A59-8FB0-9F97EB10719F}" styleName="ลักษณะ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09" autoAdjust="0"/>
  </p:normalViewPr>
  <p:slideViewPr>
    <p:cSldViewPr>
      <p:cViewPr>
        <p:scale>
          <a:sx n="71" d="100"/>
          <a:sy n="71" d="100"/>
        </p:scale>
        <p:origin x="-135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88049C6-1889-4A1A-91D0-E24C7EB171F0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BF35FC1-4594-47B6-8218-0F2427AA241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D98A6-7F6B-49AB-8237-74258639384B}" type="datetimeFigureOut">
              <a:rPr lang="th-TH" smtClean="0"/>
              <a:pPr/>
              <a:t>25/05/60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13A4E-EE86-4D16-AEB1-8080D29BA07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Desktop\IMG_474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7330"/>
          <a:stretch>
            <a:fillRect/>
          </a:stretch>
        </p:blipFill>
        <p:spPr bwMode="auto">
          <a:xfrm>
            <a:off x="-214314" y="-285776"/>
            <a:ext cx="9429784" cy="3071834"/>
          </a:xfrm>
          <a:prstGeom prst="rect">
            <a:avLst/>
          </a:prstGeom>
          <a:noFill/>
        </p:spPr>
      </p:pic>
      <p:sp>
        <p:nvSpPr>
          <p:cNvPr id="16" name="คำบรรยายภาพแบบลูกศรลง 15"/>
          <p:cNvSpPr/>
          <p:nvPr/>
        </p:nvSpPr>
        <p:spPr>
          <a:xfrm>
            <a:off x="1428728" y="2500306"/>
            <a:ext cx="5929354" cy="2500330"/>
          </a:xfrm>
          <a:prstGeom prst="downArrowCallout">
            <a:avLst/>
          </a:prstGeom>
          <a:solidFill>
            <a:schemeClr val="accent5">
              <a:lumMod val="40000"/>
              <a:lumOff val="60000"/>
              <a:alpha val="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cs typeface="JasmineUPC" pitchFamily="18" charset="-34"/>
              </a:rPr>
              <a:t>ผลการดำเนินงานของศูนย์ดำรงธรรมจังหวัดปราจีนบุรีในการแก้ไขปัญหาความเดือนร้อนของประชาชน</a:t>
            </a:r>
            <a:endParaRPr lang="th-TH" dirty="0">
              <a:cs typeface="JasmineUPC" pitchFamily="18" charset="-34"/>
            </a:endParaRPr>
          </a:p>
        </p:txBody>
      </p:sp>
      <p:pic>
        <p:nvPicPr>
          <p:cNvPr id="5124" name="Picture 4" descr="ผลการค้นหารูปภาพสำหรับ รูปการ์ตูน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357718"/>
            <a:ext cx="1563079" cy="235743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คำบรรยายภาพแบบลูกศรลง 2"/>
          <p:cNvSpPr/>
          <p:nvPr/>
        </p:nvSpPr>
        <p:spPr>
          <a:xfrm>
            <a:off x="0" y="0"/>
            <a:ext cx="9144000" cy="1428736"/>
          </a:xfrm>
          <a:prstGeom prst="downArrowCallout">
            <a:avLst/>
          </a:prstGeom>
          <a:solidFill>
            <a:schemeClr val="accent5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+mj-cs"/>
              </a:rPr>
              <a:t>1.ผลการดำเนินงานของศูนย์ดำรงธรรมจังหวัดปราจีนบุรี </a:t>
            </a:r>
          </a:p>
          <a:p>
            <a:pPr algn="ctr">
              <a:buNone/>
            </a:pP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+mj-cs"/>
              </a:rPr>
              <a:t>(ตั้งแต่เดือนกรกฎาคม 2557 – </a:t>
            </a: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+mj-cs"/>
              </a:rPr>
              <a:t>25 </a:t>
            </a:r>
            <a:r>
              <a:rPr lang="th-TH" b="1" dirty="0" smtClean="0">
                <a:solidFill>
                  <a:schemeClr val="tx1"/>
                </a:solidFill>
                <a:latin typeface="TH SarabunIT๙" pitchFamily="34" charset="-34"/>
                <a:cs typeface="+mj-cs"/>
              </a:rPr>
              <a:t>พฤษภาคม 2560)</a:t>
            </a:r>
            <a:endParaRPr lang="th-TH" b="1" dirty="0">
              <a:solidFill>
                <a:schemeClr val="tx1"/>
              </a:solidFill>
              <a:cs typeface="+mj-cs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/>
        </p:nvGraphicFramePr>
        <p:xfrm>
          <a:off x="714348" y="1428736"/>
          <a:ext cx="7786742" cy="4972716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724821"/>
                <a:gridCol w="1724821"/>
                <a:gridCol w="988372"/>
                <a:gridCol w="824478"/>
                <a:gridCol w="824478"/>
                <a:gridCol w="1699772"/>
              </a:tblGrid>
              <a:tr h="785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ที่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en-US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เรื่องร้องเรียน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เรื่อง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ระหว่างดำเนินการ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h-TH" sz="1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หมาย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เหตุ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rgbClr val="FFFF9F"/>
                    </a:solidFill>
                  </a:tcPr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831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753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78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ความเดือดร้อน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644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618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26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en-US" sz="18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แจ้งเบาะแส</a:t>
                      </a:r>
                      <a:endParaRPr lang="en-US" sz="1800" b="1" dirty="0" smtClean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328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302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26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ร้องเรียนเจ้าหน้าที่ของรัฐ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337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282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55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en-US" sz="18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ปัญหา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ที่ดิน</a:t>
                      </a:r>
                      <a:endParaRPr lang="en-US" sz="1800" b="1" dirty="0" smtClean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201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173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28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</a:tr>
              <a:tr h="3244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อื่นๆ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68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57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11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319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b="1" dirty="0" smtClean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2,409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2,185</a:t>
                      </a:r>
                      <a:endParaRPr lang="en-US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90.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70%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224</a:t>
                      </a:r>
                      <a:endParaRPr lang="en-US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9.30%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H Sarabun New"/>
                        <a:cs typeface="TH SarabunPSK" pitchFamily="34" charset="-34"/>
                      </a:endParaRPr>
                    </a:p>
                  </a:txBody>
                  <a:tcPr marL="60512" marR="60512" marT="0" marB="0"/>
                </a:tc>
              </a:tr>
              <a:tr h="31292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บริการข้อมูล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2,599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4,251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- สอบถามข้อมูลการติดต่อส่วนราชการ</a:t>
                      </a:r>
                      <a:endParaRPr lang="en-US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H SarabunPSK" pitchFamily="34" charset="-34"/>
                          <a:cs typeface="TH SarabunPSK" pitchFamily="34" charset="-34"/>
                        </a:rPr>
                        <a:t>- </a:t>
                      </a: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ปรึกษาปัญหาข้อพิพาทที่ดิน</a:t>
                      </a:r>
                      <a:endParaRPr lang="en-US" sz="18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- ปรึกษาคดีความต่างๆ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9252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>
                          <a:latin typeface="TH SarabunPSK" pitchFamily="34" charset="-34"/>
                          <a:cs typeface="TH SarabunPSK" pitchFamily="34" charset="-34"/>
                        </a:rPr>
                        <a:t>ให้คำปรึกษา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latin typeface="TH SarabunPSK" pitchFamily="34" charset="-34"/>
                          <a:cs typeface="TH SarabunPSK" pitchFamily="34" charset="-34"/>
                        </a:rPr>
                        <a:t>1,652</a:t>
                      </a:r>
                      <a:endParaRPr lang="en-US" sz="18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0512" marR="60512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แบบลูกศรลง 3"/>
          <p:cNvSpPr/>
          <p:nvPr/>
        </p:nvSpPr>
        <p:spPr>
          <a:xfrm>
            <a:off x="0" y="0"/>
            <a:ext cx="9144000" cy="1285860"/>
          </a:xfrm>
          <a:prstGeom prst="downArrowCallout">
            <a:avLst/>
          </a:prstGeom>
          <a:solidFill>
            <a:schemeClr val="accent5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cs typeface="+mj-cs"/>
              </a:rPr>
              <a:t>2. สรุปผลการดำเนินงาน ศูนย์ดำรงธรรมจังหวัดปราจีนบุรี </a:t>
            </a:r>
          </a:p>
          <a:p>
            <a:pPr algn="ctr"/>
            <a:r>
              <a:rPr lang="th-TH" b="1" dirty="0" smtClean="0">
                <a:solidFill>
                  <a:schemeClr val="tx1"/>
                </a:solidFill>
                <a:cs typeface="+mj-cs"/>
              </a:rPr>
              <a:t>แยกรายอำเภอ   ตั้งแต่ เดือนกรกฎาคม 2557 – 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25 </a:t>
            </a:r>
            <a:r>
              <a:rPr lang="th-TH" b="1" dirty="0" smtClean="0">
                <a:solidFill>
                  <a:schemeClr val="tx1"/>
                </a:solidFill>
                <a:cs typeface="+mj-cs"/>
              </a:rPr>
              <a:t>พฤษภาคม 2560 </a:t>
            </a:r>
            <a:endParaRPr lang="en-US" dirty="0">
              <a:solidFill>
                <a:schemeClr val="tx1"/>
              </a:solidFill>
              <a:cs typeface="+mj-cs"/>
            </a:endParaRP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714348" y="1428736"/>
          <a:ext cx="7786741" cy="4632076"/>
        </p:xfrm>
        <a:graphic>
          <a:graphicData uri="http://schemas.openxmlformats.org/drawingml/2006/table">
            <a:tbl>
              <a:tblPr/>
              <a:tblGrid>
                <a:gridCol w="921012"/>
                <a:gridCol w="1650756"/>
                <a:gridCol w="1214446"/>
                <a:gridCol w="1500198"/>
                <a:gridCol w="2500329"/>
              </a:tblGrid>
              <a:tr h="7925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ลำดับที่ </a:t>
                      </a: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หน่วยงาน </a:t>
                      </a: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จำนวนเรื่องร้องเรียน </a:t>
                      </a: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จำนวนเรื่องยุติ </a:t>
                      </a: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800" b="1" dirty="0" smtClean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อยู่</a:t>
                      </a:r>
                      <a:r>
                        <a:rPr lang="th-TH" sz="20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ระหว่างดำเนินการ</a:t>
                      </a: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218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อ.เมืองปราจีนบุรี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309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296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13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อ.กบินทร์บุรี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417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357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60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อ.ศรีมหา</a:t>
                      </a:r>
                      <a:r>
                        <a:rPr lang="th-TH" sz="2400" b="1" dirty="0" err="1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โพธิ</a:t>
                      </a: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167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151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16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</a:t>
                      </a:r>
                      <a:r>
                        <a:rPr lang="th-TH" sz="2400" b="1" dirty="0" err="1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ประจันต</a:t>
                      </a: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คาม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119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110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อ.นาดี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116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17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อ.บ้านสร้าง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98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91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7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อ.ศรีมโหสถ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43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42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401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8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ส่วนราชการ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1,140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1,039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101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873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รวม 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000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2,409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2,185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36371" marR="36371" marT="4378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h-TH" sz="24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224</a:t>
                      </a:r>
                      <a:endParaRPr lang="en-US" sz="24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คำบรรยายภาพแบบลูกศรลง 1"/>
          <p:cNvSpPr/>
          <p:nvPr/>
        </p:nvSpPr>
        <p:spPr>
          <a:xfrm>
            <a:off x="0" y="0"/>
            <a:ext cx="9144000" cy="1643050"/>
          </a:xfrm>
          <a:prstGeom prst="downArrowCallout">
            <a:avLst/>
          </a:prstGeom>
          <a:solidFill>
            <a:schemeClr val="accent5">
              <a:lumMod val="40000"/>
              <a:lumOff val="60000"/>
              <a:alpha val="5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3.เรื่องร้องเรียน/ร้องทุกข์ ในเดือน พฤษภาคม 2560 </a:t>
            </a:r>
          </a:p>
          <a:p>
            <a:pPr algn="ctr"/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(ข้อมูลสิ้นสุด ณ วันที่ </a:t>
            </a:r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25 </a:t>
            </a:r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พฤษภาคม 2560) รวมจำนวน </a:t>
            </a:r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21</a:t>
            </a:r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+mj-cs"/>
              </a:rPr>
              <a:t>เรื่อง</a:t>
            </a:r>
            <a:endParaRPr lang="th-TH" dirty="0">
              <a:solidFill>
                <a:schemeClr val="tx1"/>
              </a:solidFill>
              <a:cs typeface="+mj-cs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/>
        </p:nvGraphicFramePr>
        <p:xfrm>
          <a:off x="928662" y="1714488"/>
          <a:ext cx="7429553" cy="4450167"/>
        </p:xfrm>
        <a:graphic>
          <a:graphicData uri="http://schemas.openxmlformats.org/drawingml/2006/table">
            <a:tbl>
              <a:tblPr/>
              <a:tblGrid>
                <a:gridCol w="966120"/>
                <a:gridCol w="2439212"/>
                <a:gridCol w="1508485"/>
                <a:gridCol w="1257868"/>
                <a:gridCol w="1257868"/>
              </a:tblGrid>
              <a:tr h="8572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ลำดับที่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ประเภท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จำนวน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เรื่องร้องเรียน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000000"/>
                        </a:solidFill>
                        <a:latin typeface="TH SarabunPSK" pitchFamily="34" charset="-34"/>
                        <a:ea typeface="Times New Roman"/>
                        <a:cs typeface="TH SarabunPSK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ยุติเรื่อง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ระหว่างดำเนินการ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1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ขอความช่วยเหลือ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9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6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2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ความเดือดร้อน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-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4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3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แจ้งเบาะแส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-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4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ร้องเรียนเจ้าหน้าที่ของรัฐ</a:t>
                      </a:r>
                      <a:endParaRPr lang="en-US" sz="2000" b="1" dirty="0" smtClean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3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5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ปัญหาที่ดิน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-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13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6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>
                          <a:solidFill>
                            <a:srgbClr val="000000"/>
                          </a:solidFill>
                          <a:latin typeface="TH SarabunPSK" pitchFamily="34" charset="-34"/>
                          <a:ea typeface="TH Sarabun New"/>
                          <a:cs typeface="TH SarabunPSK" pitchFamily="34" charset="-34"/>
                        </a:rPr>
                        <a:t>อื่นๆ</a:t>
                      </a:r>
                      <a:endParaRPr lang="en-US" sz="2000" b="1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-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27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solidFill>
                            <a:srgbClr val="000000"/>
                          </a:solidFill>
                          <a:latin typeface="TH SarabunPSK" pitchFamily="34" charset="-34"/>
                          <a:ea typeface="Times New Roman"/>
                          <a:cs typeface="TH SarabunPSK" pitchFamily="34" charset="-34"/>
                        </a:rPr>
                        <a:t>รวม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21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5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latin typeface="TH SarabunPSK" pitchFamily="34" charset="-34"/>
                          <a:ea typeface="Calibri"/>
                          <a:cs typeface="TH SarabunPSK" pitchFamily="34" charset="-34"/>
                        </a:rPr>
                        <a:t>16</a:t>
                      </a:r>
                      <a:endParaRPr lang="en-US" sz="2000" b="1" dirty="0">
                        <a:latin typeface="TH SarabunPSK" pitchFamily="34" charset="-34"/>
                        <a:ea typeface="Calibri"/>
                        <a:cs typeface="TH SarabunPSK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3262</TotalTime>
  <Words>295</Words>
  <Application>Microsoft Office PowerPoint</Application>
  <PresentationFormat>On-screen Show (4:3)</PresentationFormat>
  <Paragraphs>158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ชุดรูปแบบของ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admin</dc:creator>
  <cp:lastModifiedBy>admin</cp:lastModifiedBy>
  <cp:revision>296</cp:revision>
  <dcterms:created xsi:type="dcterms:W3CDTF">2015-01-07T04:19:25Z</dcterms:created>
  <dcterms:modified xsi:type="dcterms:W3CDTF">2017-05-25T04:31:12Z</dcterms:modified>
</cp:coreProperties>
</file>